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5" r:id="rId7"/>
    <p:sldId id="268" r:id="rId8"/>
    <p:sldId id="269" r:id="rId9"/>
    <p:sldId id="270" r:id="rId10"/>
    <p:sldId id="271" r:id="rId11"/>
    <p:sldId id="266" r:id="rId12"/>
    <p:sldId id="267" r:id="rId13"/>
    <p:sldId id="272" r:id="rId14"/>
    <p:sldId id="273" r:id="rId15"/>
    <p:sldId id="275" r:id="rId16"/>
    <p:sldId id="276" r:id="rId17"/>
    <p:sldId id="277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Helvetica Neue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9E2799-973E-457F-8D02-3AC8483757BE}" v="1" dt="2023-06-20T00:38:00.8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Esh CheDurI" userId="d6c6bb07d208276e" providerId="LiveId" clId="{419E2799-973E-457F-8D02-3AC8483757BE}"/>
    <pc:docChg chg="custSel modSld sldOrd">
      <pc:chgData name="RamEsh CheDurI" userId="d6c6bb07d208276e" providerId="LiveId" clId="{419E2799-973E-457F-8D02-3AC8483757BE}" dt="2023-06-20T00:38:15.139" v="308" actId="14100"/>
      <pc:docMkLst>
        <pc:docMk/>
      </pc:docMkLst>
      <pc:sldChg chg="modSp mod">
        <pc:chgData name="RamEsh CheDurI" userId="d6c6bb07d208276e" providerId="LiveId" clId="{419E2799-973E-457F-8D02-3AC8483757BE}" dt="2023-06-20T00:05:10.686" v="296" actId="123"/>
        <pc:sldMkLst>
          <pc:docMk/>
          <pc:sldMk cId="0" sldId="257"/>
        </pc:sldMkLst>
        <pc:spChg chg="mod">
          <ac:chgData name="RamEsh CheDurI" userId="d6c6bb07d208276e" providerId="LiveId" clId="{419E2799-973E-457F-8D02-3AC8483757BE}" dt="2023-06-20T00:05:10.686" v="296" actId="123"/>
          <ac:spMkLst>
            <pc:docMk/>
            <pc:sldMk cId="0" sldId="257"/>
            <ac:spMk id="178" creationId="{00000000-0000-0000-0000-000000000000}"/>
          </ac:spMkLst>
        </pc:spChg>
      </pc:sldChg>
      <pc:sldChg chg="modSp mod">
        <pc:chgData name="RamEsh CheDurI" userId="d6c6bb07d208276e" providerId="LiveId" clId="{419E2799-973E-457F-8D02-3AC8483757BE}" dt="2023-06-20T00:34:25.212" v="298" actId="20577"/>
        <pc:sldMkLst>
          <pc:docMk/>
          <pc:sldMk cId="0" sldId="258"/>
        </pc:sldMkLst>
        <pc:spChg chg="mod">
          <ac:chgData name="RamEsh CheDurI" userId="d6c6bb07d208276e" providerId="LiveId" clId="{419E2799-973E-457F-8D02-3AC8483757BE}" dt="2023-06-20T00:34:25.212" v="298" actId="20577"/>
          <ac:spMkLst>
            <pc:docMk/>
            <pc:sldMk cId="0" sldId="258"/>
            <ac:spMk id="184" creationId="{00000000-0000-0000-0000-000000000000}"/>
          </ac:spMkLst>
        </pc:spChg>
      </pc:sldChg>
      <pc:sldChg chg="ord">
        <pc:chgData name="RamEsh CheDurI" userId="d6c6bb07d208276e" providerId="LiveId" clId="{419E2799-973E-457F-8D02-3AC8483757BE}" dt="2023-06-20T00:02:27.706" v="204"/>
        <pc:sldMkLst>
          <pc:docMk/>
          <pc:sldMk cId="4040509872" sldId="266"/>
        </pc:sldMkLst>
      </pc:sldChg>
      <pc:sldChg chg="ord">
        <pc:chgData name="RamEsh CheDurI" userId="d6c6bb07d208276e" providerId="LiveId" clId="{419E2799-973E-457F-8D02-3AC8483757BE}" dt="2023-06-20T00:02:47.997" v="206"/>
        <pc:sldMkLst>
          <pc:docMk/>
          <pc:sldMk cId="1514858371" sldId="267"/>
        </pc:sldMkLst>
      </pc:sldChg>
      <pc:sldChg chg="addSp delSp modSp mod">
        <pc:chgData name="RamEsh CheDurI" userId="d6c6bb07d208276e" providerId="LiveId" clId="{419E2799-973E-457F-8D02-3AC8483757BE}" dt="2023-06-20T00:38:15.139" v="308" actId="14100"/>
        <pc:sldMkLst>
          <pc:docMk/>
          <pc:sldMk cId="2030673728" sldId="270"/>
        </pc:sldMkLst>
        <pc:picChg chg="del">
          <ac:chgData name="RamEsh CheDurI" userId="d6c6bb07d208276e" providerId="LiveId" clId="{419E2799-973E-457F-8D02-3AC8483757BE}" dt="2023-06-20T00:37:38.397" v="299" actId="478"/>
          <ac:picMkLst>
            <pc:docMk/>
            <pc:sldMk cId="2030673728" sldId="270"/>
            <ac:picMk id="5" creationId="{517B5F68-5A9E-3737-0B08-A1087D490F39}"/>
          </ac:picMkLst>
        </pc:picChg>
        <pc:picChg chg="add mod">
          <ac:chgData name="RamEsh CheDurI" userId="d6c6bb07d208276e" providerId="LiveId" clId="{419E2799-973E-457F-8D02-3AC8483757BE}" dt="2023-06-20T00:38:15.139" v="308" actId="14100"/>
          <ac:picMkLst>
            <pc:docMk/>
            <pc:sldMk cId="2030673728" sldId="270"/>
            <ac:picMk id="6" creationId="{3E25884C-CBE1-D454-271E-BCC1005AA23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" descr="Droplets-HD-Title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7F7F7F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4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94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body" idx="2"/>
          </p:nvPr>
        </p:nvSpPr>
        <p:spPr>
          <a:xfrm>
            <a:off x="913774" y="4372796"/>
            <a:ext cx="10364452" cy="1421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14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12" name="Google Shape;112;p14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5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body" idx="1"/>
          </p:nvPr>
        </p:nvSpPr>
        <p:spPr>
          <a:xfrm>
            <a:off x="913775" y="4662335"/>
            <a:ext cx="10364452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6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body" idx="2"/>
          </p:nvPr>
        </p:nvSpPr>
        <p:spPr>
          <a:xfrm>
            <a:off x="913774" y="2943355"/>
            <a:ext cx="3298976" cy="284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5" name="Google Shape;125;p16"/>
          <p:cNvSpPr txBox="1">
            <a:spLocks noGrp="1"/>
          </p:cNvSpPr>
          <p:nvPr>
            <p:ph type="body" idx="3"/>
          </p:nvPr>
        </p:nvSpPr>
        <p:spPr>
          <a:xfrm>
            <a:off x="4452389" y="2367093"/>
            <a:ext cx="329152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body" idx="4"/>
          </p:nvPr>
        </p:nvSpPr>
        <p:spPr>
          <a:xfrm>
            <a:off x="4441348" y="2943355"/>
            <a:ext cx="3303351" cy="284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body" idx="5"/>
          </p:nvPr>
        </p:nvSpPr>
        <p:spPr>
          <a:xfrm>
            <a:off x="7973298" y="2367093"/>
            <a:ext cx="33049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body" idx="6"/>
          </p:nvPr>
        </p:nvSpPr>
        <p:spPr>
          <a:xfrm>
            <a:off x="7973298" y="2943355"/>
            <a:ext cx="3304928" cy="284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7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7"/>
          <p:cNvSpPr txBox="1"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17"/>
          <p:cNvSpPr>
            <a:spLocks noGrp="1"/>
          </p:cNvSpPr>
          <p:nvPr>
            <p:ph type="pic" idx="2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" name="Google Shape;137;p17"/>
          <p:cNvSpPr txBox="1">
            <a:spLocks noGrp="1"/>
          </p:cNvSpPr>
          <p:nvPr>
            <p:ph type="body" idx="3"/>
          </p:nvPr>
        </p:nvSpPr>
        <p:spPr>
          <a:xfrm>
            <a:off x="913774" y="4781082"/>
            <a:ext cx="3296409" cy="1010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body" idx="4"/>
          </p:nvPr>
        </p:nvSpPr>
        <p:spPr>
          <a:xfrm>
            <a:off x="4442759" y="4204820"/>
            <a:ext cx="33018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17"/>
          <p:cNvSpPr>
            <a:spLocks noGrp="1"/>
          </p:cNvSpPr>
          <p:nvPr>
            <p:ph type="pic" idx="5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" name="Google Shape;140;p17"/>
          <p:cNvSpPr txBox="1">
            <a:spLocks noGrp="1"/>
          </p:cNvSpPr>
          <p:nvPr>
            <p:ph type="body" idx="6"/>
          </p:nvPr>
        </p:nvSpPr>
        <p:spPr>
          <a:xfrm>
            <a:off x="4441348" y="4781080"/>
            <a:ext cx="3303352" cy="1010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body" idx="7"/>
          </p:nvPr>
        </p:nvSpPr>
        <p:spPr>
          <a:xfrm>
            <a:off x="7973298" y="4204820"/>
            <a:ext cx="330068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2" name="Google Shape;142;p17"/>
          <p:cNvSpPr>
            <a:spLocks noGrp="1"/>
          </p:cNvSpPr>
          <p:nvPr>
            <p:ph type="pic" idx="8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" name="Google Shape;143;p17"/>
          <p:cNvSpPr txBox="1">
            <a:spLocks noGrp="1"/>
          </p:cNvSpPr>
          <p:nvPr>
            <p:ph type="body" idx="9"/>
          </p:nvPr>
        </p:nvSpPr>
        <p:spPr>
          <a:xfrm>
            <a:off x="7973173" y="4781078"/>
            <a:ext cx="3305053" cy="101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8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8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body" idx="1"/>
          </p:nvPr>
        </p:nvSpPr>
        <p:spPr>
          <a:xfrm rot="5400000">
            <a:off x="4383948" y="-1103080"/>
            <a:ext cx="3424107" cy="10364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9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9"/>
          <p:cNvSpPr txBox="1">
            <a:spLocks noGrp="1"/>
          </p:cNvSpPr>
          <p:nvPr>
            <p:ph type="title"/>
          </p:nvPr>
        </p:nvSpPr>
        <p:spPr>
          <a:xfrm rot="5400000">
            <a:off x="7410763" y="1923738"/>
            <a:ext cx="5181599" cy="2553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body" idx="1"/>
          </p:nvPr>
        </p:nvSpPr>
        <p:spPr>
          <a:xfrm rot="5400000">
            <a:off x="2152338" y="-628962"/>
            <a:ext cx="5181599" cy="765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26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7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8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  <a:defRPr sz="26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body" idx="2"/>
          </p:nvPr>
        </p:nvSpPr>
        <p:spPr>
          <a:xfrm>
            <a:off x="913774" y="3051012"/>
            <a:ext cx="5106027" cy="274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body" idx="3"/>
          </p:nvPr>
        </p:nvSpPr>
        <p:spPr>
          <a:xfrm>
            <a:off x="6396423" y="2371018"/>
            <a:ext cx="4881804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  <a:defRPr sz="26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body" idx="4"/>
          </p:nvPr>
        </p:nvSpPr>
        <p:spPr>
          <a:xfrm>
            <a:off x="6172200" y="3051012"/>
            <a:ext cx="5105401" cy="274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9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0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0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1"/>
          <p:cNvSpPr txBox="1"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body" idx="1"/>
          </p:nvPr>
        </p:nvSpPr>
        <p:spPr>
          <a:xfrm>
            <a:off x="5078062" y="609600"/>
            <a:ext cx="6200163" cy="518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body" idx="2"/>
          </p:nvPr>
        </p:nvSpPr>
        <p:spPr>
          <a:xfrm>
            <a:off x="913774" y="2632852"/>
            <a:ext cx="3935689" cy="315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2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2"/>
          <p:cNvSpPr txBox="1"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>
            <a:spLocks noGrp="1"/>
          </p:cNvSpPr>
          <p:nvPr>
            <p:ph type="pic" idx="2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2" name="Google Shape;92;p12"/>
          <p:cNvSpPr txBox="1">
            <a:spLocks noGrp="1"/>
          </p:cNvSpPr>
          <p:nvPr>
            <p:ph type="body" idx="1"/>
          </p:nvPr>
        </p:nvSpPr>
        <p:spPr>
          <a:xfrm>
            <a:off x="913774" y="5108728"/>
            <a:ext cx="10364452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3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body" idx="1"/>
          </p:nvPr>
        </p:nvSpPr>
        <p:spPr>
          <a:xfrm>
            <a:off x="913775" y="4204821"/>
            <a:ext cx="10364452" cy="158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B7B7B7"/>
            </a:gs>
          </a:gsLst>
          <a:lin ang="540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 descr="\\DROBO-FS\QuickDrops\JB\PPTX NG\Droplets\LightingOverlay.pn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dc.gov/cancer/breast/basic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B7B7B7"/>
            </a:gs>
          </a:gsLst>
          <a:lin ang="5400000" scaled="0"/>
        </a:gra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7B7B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67" name="Google Shape;16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0"/>
          <p:cNvSpPr/>
          <p:nvPr/>
        </p:nvSpPr>
        <p:spPr>
          <a:xfrm>
            <a:off x="7275961" y="-2"/>
            <a:ext cx="81313" cy="6858002"/>
          </a:xfrm>
          <a:prstGeom prst="rect">
            <a:avLst/>
          </a:prstGeom>
          <a:gradFill>
            <a:gsLst>
              <a:gs pos="0">
                <a:srgbClr val="BBBBBB"/>
              </a:gs>
              <a:gs pos="7000">
                <a:srgbClr val="8A8A8A"/>
              </a:gs>
              <a:gs pos="15928">
                <a:srgbClr val="B5B5B5"/>
              </a:gs>
              <a:gs pos="44260">
                <a:srgbClr val="D5D5D5"/>
              </a:gs>
              <a:gs pos="50447">
                <a:srgbClr val="E6E6E6"/>
              </a:gs>
              <a:gs pos="60158">
                <a:srgbClr val="D5D5D5"/>
              </a:gs>
              <a:gs pos="84000">
                <a:srgbClr val="B5B5B5"/>
              </a:gs>
              <a:gs pos="93000">
                <a:srgbClr val="8A8A8A"/>
              </a:gs>
              <a:gs pos="100000">
                <a:srgbClr val="BBBBB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69" name="Google Shape;169;p20" descr="Petri Dish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57274" y="10"/>
            <a:ext cx="4834726" cy="6857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0"/>
          <p:cNvSpPr txBox="1">
            <a:spLocks noGrp="1"/>
          </p:cNvSpPr>
          <p:nvPr>
            <p:ph type="ctrTitle"/>
          </p:nvPr>
        </p:nvSpPr>
        <p:spPr>
          <a:xfrm>
            <a:off x="981075" y="1358901"/>
            <a:ext cx="6166174" cy="3017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Twentieth Century"/>
              <a:buNone/>
            </a:pPr>
            <a:r>
              <a:rPr lang="en-US" dirty="0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BREAST CANCER PREDICTION USING MACHINE LEARNING ALGORITHMS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20"/>
          <p:cNvSpPr txBox="1">
            <a:spLocks noGrp="1"/>
          </p:cNvSpPr>
          <p:nvPr>
            <p:ph type="subTitle" idx="1"/>
          </p:nvPr>
        </p:nvSpPr>
        <p:spPr>
          <a:xfrm>
            <a:off x="1166326" y="4926562"/>
            <a:ext cx="5094775" cy="181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HIMA BINDU DESALANKA- 700739704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DEEPIKA RANI GOKAVARAPU - 700740599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MOUNIKA MOTUPALLY - 700741855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B35B7-9E2A-5565-F299-23A8D88F2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6" y="618518"/>
            <a:ext cx="10364450" cy="89406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D1C50-5145-D91E-842C-EFDF3270D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6961" y="4355691"/>
            <a:ext cx="9822427" cy="953728"/>
          </a:xfrm>
        </p:spPr>
        <p:txBody>
          <a:bodyPr>
            <a:normAutofit/>
          </a:bodyPr>
          <a:lstStyle/>
          <a:p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The decision Tree is seen to have an accuracy score of 91.22% for this data set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47A677D5-BD38-A87D-C502-D869A9697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61" y="366134"/>
            <a:ext cx="10364451" cy="346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93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F8A83-EDE1-5C46-BDC2-3FE458712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516" y="136737"/>
            <a:ext cx="9646071" cy="1180786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335572-2353-26B5-8E99-2B02697F6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5472" y="1684289"/>
            <a:ext cx="7767483" cy="3205316"/>
          </a:xfrm>
        </p:spPr>
        <p:txBody>
          <a:bodyPr>
            <a:normAutofit/>
          </a:bodyPr>
          <a:lstStyle/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The problems are linearly separable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Examples:</a:t>
            </a:r>
          </a:p>
          <a:p>
            <a:pPr marL="1303338" lvl="1" indent="-744538" algn="l"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Logistic Regression algorithm</a:t>
            </a:r>
          </a:p>
          <a:p>
            <a:pPr marL="1303338" lvl="1" indent="-744538" algn="l"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Naive Bayes algorithm</a:t>
            </a:r>
          </a:p>
          <a:p>
            <a:pPr marL="1303338" lvl="1" indent="-744538" algn="l"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KNN classifier algorithm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Logistic Regression</a:t>
            </a:r>
          </a:p>
          <a:p>
            <a:pPr marL="1303338" lvl="1" indent="-744538" algn="l"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In this, we try to add one or more independent variables of the data set and try to create a boundary.</a:t>
            </a:r>
          </a:p>
        </p:txBody>
      </p:sp>
      <p:pic>
        <p:nvPicPr>
          <p:cNvPr id="11" name="Picture 10" descr="A picture containing colorfulness, screenshot, line, darkness&#10;&#10;Description automatically generated">
            <a:extLst>
              <a:ext uri="{FF2B5EF4-FFF2-40B4-BE49-F238E27FC236}">
                <a16:creationId xmlns:a16="http://schemas.microsoft.com/office/drawing/2014/main" id="{A67DE4DB-DE7D-5C25-7014-63B1E6AB6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809" y="1849533"/>
            <a:ext cx="3381597" cy="3040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09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500E0-2BA6-68D1-1CE8-9B435E61B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913775" y="2214694"/>
            <a:ext cx="10147515" cy="28390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AA49A2-FC19-8988-7814-724BE2C90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74" y="5584723"/>
            <a:ext cx="10363825" cy="957046"/>
          </a:xfrm>
        </p:spPr>
        <p:txBody>
          <a:bodyPr>
            <a:normAutofit/>
          </a:bodyPr>
          <a:lstStyle/>
          <a:p>
            <a:r>
              <a:rPr lang="en-US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We are seeing an accuracy of 94.78% with the logistic regression algorithm.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5545919E-0AF1-ADD6-E358-DD5F6B61A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41" y="689857"/>
            <a:ext cx="11670890" cy="481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858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BE732-D738-28B4-A7A9-01147CBFE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6" y="618518"/>
            <a:ext cx="6725890" cy="448284"/>
          </a:xfrm>
        </p:spPr>
        <p:txBody>
          <a:bodyPr>
            <a:normAutofit fontScale="90000"/>
          </a:bodyPr>
          <a:lstStyle/>
          <a:p>
            <a:r>
              <a:rPr lang="en-US" altLang="en-US" sz="3600" dirty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rPr>
              <a:t>Support Vector Machine (SVM)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B5BA3-5300-4E44-5585-F14BDAD5F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291" y="2229440"/>
            <a:ext cx="6528620" cy="2657192"/>
          </a:xfrm>
        </p:spPr>
        <p:txBody>
          <a:bodyPr>
            <a:normAutofit fontScale="92500" lnSpcReduction="10000"/>
          </a:bodyPr>
          <a:lstStyle/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2000" dirty="0">
                <a:latin typeface="Graphik"/>
                <a:ea typeface="Graphik"/>
                <a:cs typeface="Graphik"/>
                <a:sym typeface="Graphik"/>
              </a:rPr>
              <a:t>SVM is another supervised learning algorithm.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2000" dirty="0">
                <a:latin typeface="Graphik"/>
                <a:ea typeface="Graphik"/>
                <a:cs typeface="Graphik"/>
                <a:sym typeface="Graphik"/>
              </a:rPr>
              <a:t>SVM takes the input and gives a hyperplane that best separates the data of the two classes. Also called Decision Boundary.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2000" dirty="0">
                <a:latin typeface="Graphik"/>
                <a:ea typeface="Graphik"/>
                <a:cs typeface="Graphik"/>
                <a:sym typeface="Graphik"/>
              </a:rPr>
              <a:t>SVM tries to create the best hyperplane.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2000" dirty="0">
                <a:latin typeface="Graphik"/>
                <a:ea typeface="Graphik"/>
                <a:cs typeface="Graphik"/>
                <a:sym typeface="Graphik"/>
              </a:rPr>
              <a:t>SVM can be used for non-linear data as well.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2000" dirty="0">
                <a:latin typeface="Graphik"/>
                <a:ea typeface="Graphik"/>
                <a:cs typeface="Graphik"/>
                <a:sym typeface="Graphik"/>
              </a:rPr>
              <a:t>We can create a 3rd dimension with which we should be able to draw a hyper plane between the data points.</a:t>
            </a:r>
          </a:p>
          <a:p>
            <a:endParaRPr lang="en-US" dirty="0"/>
          </a:p>
        </p:txBody>
      </p:sp>
      <p:pic>
        <p:nvPicPr>
          <p:cNvPr id="5" name="Picture 4" descr="A picture containing text, diagram, screenshot, line&#10;&#10;Description automatically generated">
            <a:extLst>
              <a:ext uri="{FF2B5EF4-FFF2-40B4-BE49-F238E27FC236}">
                <a16:creationId xmlns:a16="http://schemas.microsoft.com/office/drawing/2014/main" id="{DBF5983D-2A16-AF87-C30F-59C15071B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8907" y="893726"/>
            <a:ext cx="3120436" cy="2671428"/>
          </a:xfrm>
          <a:prstGeom prst="rect">
            <a:avLst/>
          </a:prstGeom>
        </p:spPr>
      </p:pic>
      <p:pic>
        <p:nvPicPr>
          <p:cNvPr id="7" name="Picture 6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8BF8EBA5-8FE6-B836-860C-1D9C6AF2D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473" y="3887999"/>
            <a:ext cx="2428895" cy="2076275"/>
          </a:xfrm>
          <a:prstGeom prst="rect">
            <a:avLst/>
          </a:prstGeom>
        </p:spPr>
      </p:pic>
      <p:pic>
        <p:nvPicPr>
          <p:cNvPr id="9" name="Picture 8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0FDCF313-3A6E-CA18-329A-2277BDD77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5149" y="3887998"/>
            <a:ext cx="1967407" cy="20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26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71843-55F4-4EEC-B628-7915442DA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2386" y="5093110"/>
            <a:ext cx="10245213" cy="698089"/>
          </a:xfrm>
        </p:spPr>
        <p:txBody>
          <a:bodyPr>
            <a:normAutofit/>
          </a:bodyPr>
          <a:lstStyle/>
          <a:p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The SVM algorithm has an accuracy of 98.24% which is the maximum of the four algorithms.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5744CD6-BCBB-4C90-6F52-4A482156C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71" y="1173407"/>
            <a:ext cx="9399639" cy="35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94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535521A9-4A0F-AF7D-AFC2-95AC05AAD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765" y="618517"/>
            <a:ext cx="3953738" cy="2714618"/>
          </a:xfrm>
          <a:prstGeom prst="rect">
            <a:avLst/>
          </a:prstGeom>
        </p:spPr>
      </p:pic>
      <p:pic>
        <p:nvPicPr>
          <p:cNvPr id="7" name="Picture 6" descr="A picture containing screenshot, text, line, display&#10;&#10;Description automatically generated">
            <a:extLst>
              <a:ext uri="{FF2B5EF4-FFF2-40B4-BE49-F238E27FC236}">
                <a16:creationId xmlns:a16="http://schemas.microsoft.com/office/drawing/2014/main" id="{A31F591A-4185-F274-949B-BE94C3EB1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333" y="514630"/>
            <a:ext cx="4510118" cy="2914370"/>
          </a:xfrm>
          <a:prstGeom prst="rect">
            <a:avLst/>
          </a:prstGeom>
        </p:spPr>
      </p:pic>
      <p:pic>
        <p:nvPicPr>
          <p:cNvPr id="9" name="Picture 8" descr="A picture containing text, screenshot, display, diagram&#10;&#10;Description automatically generated">
            <a:extLst>
              <a:ext uri="{FF2B5EF4-FFF2-40B4-BE49-F238E27FC236}">
                <a16:creationId xmlns:a16="http://schemas.microsoft.com/office/drawing/2014/main" id="{A6E93DAB-D31A-3D61-BCAF-F659655215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909" y="3206293"/>
            <a:ext cx="3953738" cy="2584906"/>
          </a:xfrm>
          <a:prstGeom prst="rect">
            <a:avLst/>
          </a:prstGeom>
        </p:spPr>
      </p:pic>
      <p:pic>
        <p:nvPicPr>
          <p:cNvPr id="13" name="Picture 12" descr="A screen shot of a graph&#10;&#10;Description automatically generated with medium confidence">
            <a:extLst>
              <a:ext uri="{FF2B5EF4-FFF2-40B4-BE49-F238E27FC236}">
                <a16:creationId xmlns:a16="http://schemas.microsoft.com/office/drawing/2014/main" id="{A34BB8FD-DA43-4201-6F20-58DB729EEE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4178" y="3252353"/>
            <a:ext cx="4098273" cy="249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449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A0B62-3507-CCFD-0B6A-CA9DEC651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499" y="90010"/>
            <a:ext cx="9438240" cy="1512287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38B1A-8585-F6C7-AD7B-B2AE3647A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2437" y="1486248"/>
            <a:ext cx="10730145" cy="4763550"/>
          </a:xfrm>
        </p:spPr>
        <p:txBody>
          <a:bodyPr/>
          <a:lstStyle/>
          <a:p>
            <a:r>
              <a:rPr lang="en-US" sz="1800" u="none" strike="noStrike" dirty="0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Deepika Verma(M. Tech Scholar), Dr. Nidhi Mishra(</a:t>
            </a:r>
            <a:r>
              <a:rPr lang="en-US" sz="1800" u="none" strike="noStrike" dirty="0" err="1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AssociateProfessor</a:t>
            </a:r>
            <a:r>
              <a:rPr lang="en-US" sz="1800" u="none" strike="noStrike" dirty="0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), Poornima University Jaipur, India, “Analysis and Prediction of Breast cancer and Diabetes disease datasets using Data mining classification Techniques”, IEEE Xplore Compliant – Part Number:CFP17M19-ART, ISBN:978-1-5386-1959-9, pp. 533-538.</a:t>
            </a:r>
            <a:endParaRPr lang="en-US" sz="1800" dirty="0">
              <a:solidFill>
                <a:srgbClr val="000000"/>
              </a:solidFill>
              <a:effectLst/>
              <a:latin typeface="Helvetica Neue" panose="020B0604020202020204" charset="0"/>
              <a:ea typeface="Arial Unicode MS"/>
              <a:cs typeface="Arial Unicode MS"/>
            </a:endParaRPr>
          </a:p>
          <a:p>
            <a:r>
              <a:rPr lang="en-US" sz="180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 Vikas Chaurasia1, Saurabh Pal1 and BB Tiwari2, “Prediction of benign and malignant breast cancer using data mining techniques”, Journal of Algorithms &amp; Computational Technology 2018, Vol. 12(2) 119–126 ! The Author(s) 2018,pp. 119-126.</a:t>
            </a:r>
          </a:p>
          <a:p>
            <a:r>
              <a:rPr lang="en-US" sz="1800" u="none" strike="noStrike" dirty="0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Nidhi Mishra, Naresh </a:t>
            </a:r>
            <a:r>
              <a:rPr lang="en-US" sz="1800" u="none" strike="noStrike" dirty="0" err="1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Khuriwal</a:t>
            </a:r>
            <a:r>
              <a:rPr lang="en-US" sz="1800" u="none" strike="noStrike" dirty="0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 “Breast cancer diagnosis using adaptive voting ensemble machine learning algorithm”, 2018 IEEMA Engineer Infinite Conference (</a:t>
            </a:r>
            <a:r>
              <a:rPr lang="en-US" sz="1800" u="none" strike="noStrike" dirty="0" err="1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TechNxT</a:t>
            </a:r>
            <a:r>
              <a:rPr lang="en-US" sz="1800" u="none" strike="noStrike" dirty="0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), 2018 </a:t>
            </a:r>
            <a:endParaRPr lang="en-US" sz="1800" dirty="0">
              <a:solidFill>
                <a:srgbClr val="000000"/>
              </a:solidFill>
              <a:effectLst/>
              <a:latin typeface="Helvetica Neue" panose="020B0604020202020204" charset="0"/>
              <a:ea typeface="Arial Unicode MS"/>
              <a:cs typeface="Arial Unicode MS"/>
            </a:endParaRPr>
          </a:p>
          <a:p>
            <a:r>
              <a:rPr lang="en-US" sz="1800" u="none" strike="noStrike" dirty="0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What Is Breast Cancer? — CDC”, CDC, 2020. [Online]. Available: </a:t>
            </a:r>
            <a:r>
              <a:rPr lang="en-US" sz="1800" u="none" strike="noStrike" dirty="0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  <a:hlinkClick r:id="rId2"/>
              </a:rPr>
              <a:t>https://www.cdc.gov/cancer/breast/basic</a:t>
            </a:r>
            <a:r>
              <a:rPr lang="en-US" sz="1800" u="none" strike="noStrike" dirty="0">
                <a:solidFill>
                  <a:srgbClr val="0D0D0D"/>
                </a:solidFill>
                <a:effectLst/>
                <a:uFill>
                  <a:solidFill>
                    <a:srgbClr val="0D0D0D"/>
                  </a:solidFill>
                </a:uFill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 info/what-is-breastcancer.htm. [Accessed: 01- Feb- 2020]. </a:t>
            </a:r>
            <a:endParaRPr lang="en-US" sz="1800" dirty="0">
              <a:solidFill>
                <a:srgbClr val="000000"/>
              </a:solidFill>
              <a:effectLst/>
              <a:latin typeface="Helvetica Neue" panose="020B0604020202020204" charset="0"/>
              <a:ea typeface="Arial Unicode MS"/>
              <a:cs typeface="Arial Unicode M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071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B5DE-0C04-CA9A-D8A1-57D601DCB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30911"/>
            <a:ext cx="10364451" cy="159617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40299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ROLES AND RESPONSIBILITIES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21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26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228600" lvl="0" indent="-101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dirty="0" err="1"/>
              <a:t>Hima</a:t>
            </a:r>
            <a:r>
              <a:rPr lang="en-US" dirty="0"/>
              <a:t> worked on documentation, Logistic Regression algorithm. Worked on the motivation, related works, reference part of the paper and also took part in ppt as well.</a:t>
            </a:r>
          </a:p>
          <a:p>
            <a:pPr marL="228600" lvl="0" indent="-101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lang="en-US" dirty="0"/>
          </a:p>
          <a:p>
            <a:pPr marL="228600" lvl="0" indent="-101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dirty="0"/>
              <a:t>Deepika worked on </a:t>
            </a:r>
            <a:r>
              <a:rPr lang="en-US" dirty="0" err="1"/>
              <a:t>DataSet</a:t>
            </a:r>
            <a:r>
              <a:rPr lang="en-US" dirty="0"/>
              <a:t> gathering. Worked on the Decision Tree and KNN algorithms. Worked on writing the objectives, main contributions, related work, and experimentation and results for the paper</a:t>
            </a:r>
          </a:p>
          <a:p>
            <a:pPr marL="228600" lvl="0" indent="-101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lang="en-US" dirty="0"/>
          </a:p>
          <a:p>
            <a:pPr marL="228600" lvl="0" indent="-101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dirty="0"/>
              <a:t>Mounika worked on the SVM algorithm, worked on the abstract, the introduction, and the proposed framework of the paper.</a:t>
            </a:r>
          </a:p>
          <a:p>
            <a:pPr marL="228600" lvl="0" indent="-101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lang="en-US" dirty="0"/>
          </a:p>
          <a:p>
            <a:pPr marL="228600" lvl="0" indent="-101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dirty="0"/>
              <a:t>We together worked as team and got everything figured out.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22"/>
          <p:cNvSpPr txBox="1">
            <a:spLocks noGrp="1"/>
          </p:cNvSpPr>
          <p:nvPr>
            <p:ph type="body" idx="1"/>
          </p:nvPr>
        </p:nvSpPr>
        <p:spPr>
          <a:xfrm>
            <a:off x="793102" y="2099388"/>
            <a:ext cx="10484498" cy="3691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 sz="1800" cap="none" dirty="0">
                <a:latin typeface="Times New Roman"/>
                <a:ea typeface="Times New Roman"/>
                <a:cs typeface="Times New Roman"/>
                <a:sym typeface="Times New Roman"/>
              </a:rPr>
              <a:t>Machine learning algorithms are able to learn from enormous data sets and recognize complicated patterns that may not be immediately apparent to people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 sz="1800" cap="none" dirty="0">
                <a:latin typeface="Times New Roman"/>
                <a:ea typeface="Times New Roman"/>
                <a:cs typeface="Times New Roman"/>
                <a:sym typeface="Times New Roman"/>
              </a:rPr>
              <a:t>Early identification improves survival rates and prevents loss of life from Breast Cancer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 sz="1800" cap="none" dirty="0">
                <a:latin typeface="Times New Roman"/>
                <a:ea typeface="Times New Roman"/>
                <a:cs typeface="Times New Roman"/>
                <a:sym typeface="Times New Roman"/>
              </a:rPr>
              <a:t>Patients will be aware of Breast cancer in the starting stage itself by using our model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 sz="1800" cap="none" dirty="0">
                <a:latin typeface="Times New Roman"/>
                <a:ea typeface="Times New Roman"/>
                <a:cs typeface="Times New Roman"/>
                <a:sym typeface="Times New Roman"/>
              </a:rPr>
              <a:t>Breast cancer costs both patients and health care institutions a lot of money. We can enable early intervention and therapy therefore it reduces the total cost of care by creating precise prediction models.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800" cap="none" dirty="0">
                <a:latin typeface="Times New Roman"/>
                <a:ea typeface="Times New Roman"/>
                <a:cs typeface="Times New Roman"/>
                <a:sym typeface="Times New Roman"/>
              </a:rPr>
              <a:t>By combining our technical knowledge with the desire to enhance health care outcomes, we can play critical part in fight against breast cancer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01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cap="none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/>
              <a:t>OBJECTIVES</a:t>
            </a:r>
            <a:endParaRPr/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26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3780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-US" sz="1800" cap="none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We can predict whether the patients are suffering from breast cancer or not.</a:t>
            </a:r>
            <a:endParaRPr sz="18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28600" lvl="0" indent="-237802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-US" sz="1800" cap="none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Based on independent variables it predicts the stage of Breast Cancer </a:t>
            </a:r>
            <a:r>
              <a:rPr lang="en-US" sz="1800" cap="none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i.e</a:t>
            </a:r>
            <a:r>
              <a:rPr lang="en-US" sz="1800" cap="none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benign or malignant.</a:t>
            </a:r>
            <a:endParaRPr sz="18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28600" lvl="0" indent="-237802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-US" sz="1800" cap="none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Patients will be aware of breast cancer in the starting stage itself.</a:t>
            </a:r>
            <a:endParaRPr sz="18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28600" lvl="0" indent="-24859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-US" sz="1800" cap="none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Decreases the financial burden on patients</a:t>
            </a:r>
            <a:endParaRPr sz="18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28600" lvl="0" indent="-24859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-US" sz="1800" cap="none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Less time consuming.</a:t>
            </a:r>
            <a:endParaRPr sz="18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28600" lvl="0" indent="-13144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75613"/>
              <a:buNone/>
            </a:pPr>
            <a:endParaRPr sz="1800" cap="none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28600" lvl="0" indent="-1206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sz="1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1206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sz="1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>
            <a:spLocks noGrp="1"/>
          </p:cNvSpPr>
          <p:nvPr>
            <p:ph type="title"/>
          </p:nvPr>
        </p:nvSpPr>
        <p:spPr>
          <a:xfrm>
            <a:off x="746449" y="618517"/>
            <a:ext cx="10531777" cy="790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wentieth Century"/>
              <a:buNone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RELATED WORK: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4"/>
          <p:cNvSpPr txBox="1">
            <a:spLocks noGrp="1"/>
          </p:cNvSpPr>
          <p:nvPr>
            <p:ph type="body" idx="1"/>
          </p:nvPr>
        </p:nvSpPr>
        <p:spPr>
          <a:xfrm>
            <a:off x="746450" y="1508675"/>
            <a:ext cx="10363800" cy="48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Azar et al.'s  innovative method for finding breast cancer was proposed. The method made use of the radial basis function, probabilistic neural networks, and multi-layer perceptron classification methods.  For training and testing, MLP's accuracy was 97.80% and 97.66%, respectively. </a:t>
            </a:r>
            <a:endParaRPr sz="1800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To detect breast cancer, a system based on non-contact, non-invasive screening technology was suggested. Their solution made use of the support vector machine classifier and four features. The accuracy of the suggested model was 83.3%. </a:t>
            </a:r>
            <a:endParaRPr sz="1800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2286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Using the data mining tool WEKA,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Tanaya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Padhi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et al. examined the prediction of breast cancer. The data mining phases that were used on the dataset were defined in the paper and an accuracy of 72.02%.</a:t>
            </a:r>
            <a:endParaRPr sz="1800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228600" lvl="0" indent="-101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BE9AD-06EB-CC22-427D-31C48A4F4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6" y="618517"/>
            <a:ext cx="9282276" cy="433535"/>
          </a:xfrm>
        </p:spPr>
        <p:txBody>
          <a:bodyPr>
            <a:normAutofit fontScale="90000"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383F0-3309-A9EE-6558-9D9A753CB7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1548" y="1248696"/>
            <a:ext cx="10363200" cy="5535561"/>
          </a:xfrm>
        </p:spPr>
        <p:txBody>
          <a:bodyPr>
            <a:noAutofit/>
          </a:bodyPr>
          <a:lstStyle/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 took a data set from Kaggle with the information of the patients diagnosed with Breast Cancer.</a:t>
            </a:r>
          </a:p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data set also has the target variable which is M/B.</a:t>
            </a:r>
          </a:p>
          <a:p>
            <a:pPr marL="1600200" marR="0" lvl="3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 - Malignant (The tumor is cancerous)</a:t>
            </a:r>
          </a:p>
          <a:p>
            <a:pPr marL="1600200" marR="0" lvl="3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B- Benign ( The tumor is non-cancerous)</a:t>
            </a:r>
          </a:p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goal of this paper is to use different ML algorithms and find which algorithm gives the best accuracy.</a:t>
            </a:r>
          </a:p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ML algorithms used are:</a:t>
            </a:r>
          </a:p>
          <a:p>
            <a:pPr marL="1600200" marR="0" lvl="3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Logistic Regression</a:t>
            </a:r>
          </a:p>
          <a:p>
            <a:pPr marL="1600200" marR="0" lvl="3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KNN Classifier</a:t>
            </a:r>
          </a:p>
          <a:p>
            <a:pPr marL="1600200" marR="0" lvl="3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Decision Tree Classifier</a:t>
            </a:r>
          </a:p>
          <a:p>
            <a:pPr marL="1600200" marR="0" lvl="3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18288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Support Vector Machine (SVM)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values are calculated for all the algorithms</a:t>
            </a:r>
          </a:p>
          <a:p>
            <a:pPr marL="971550" lvl="2" indent="0" defTabSz="2243138">
              <a:lnSpc>
                <a:spcPct val="100000"/>
              </a:lnSpc>
              <a:spcBef>
                <a:spcPts val="2200"/>
              </a:spcBef>
              <a:buClr>
                <a:srgbClr val="000000"/>
              </a:buClr>
              <a:buNone/>
            </a:pPr>
            <a:endParaRPr lang="en-US" altLang="en-US" sz="1600" dirty="0">
              <a:latin typeface="Times New Roman" panose="02020603050405020304" pitchFamily="18" charset="0"/>
              <a:ea typeface="Graphik"/>
              <a:cs typeface="Times New Roman" panose="02020603050405020304" pitchFamily="18" charset="0"/>
              <a:sym typeface="Graphik"/>
            </a:endParaRPr>
          </a:p>
        </p:txBody>
      </p:sp>
    </p:spTree>
    <p:extLst>
      <p:ext uri="{BB962C8B-B14F-4D97-AF65-F5344CB8AC3E}">
        <p14:creationId xmlns:p14="http://schemas.microsoft.com/office/powerpoint/2010/main" val="733508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C6C11-E572-2FF4-46C7-0B01FE4E0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618518"/>
            <a:ext cx="7737987" cy="448284"/>
          </a:xfrm>
        </p:spPr>
        <p:txBody>
          <a:bodyPr>
            <a:normAutofit fontScale="90000"/>
          </a:bodyPr>
          <a:lstStyle/>
          <a:p>
            <a:r>
              <a:rPr lang="en-US" altLang="en-US" sz="3600" dirty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rPr>
              <a:t>K-Nearing Neighbors Algorithm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39D54-556C-3752-9184-E9BE1242B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1490" y="1442860"/>
            <a:ext cx="6401426" cy="3591256"/>
          </a:xfrm>
        </p:spPr>
        <p:txBody>
          <a:bodyPr/>
          <a:lstStyle/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For a data point, every other data point is a neighbor.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The distance from a data point to all its neighbors is calculated.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The class of the maximum number of neighbors out of K number of neighbors is predicted as the class for the data point.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We generally take odd value for K.</a:t>
            </a:r>
          </a:p>
          <a:p>
            <a:endParaRPr lang="en-US" dirty="0"/>
          </a:p>
        </p:txBody>
      </p: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4ADACA2-733B-603B-8D93-EEA56384E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319" y="1538796"/>
            <a:ext cx="3777467" cy="356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489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D44C2-5D67-A217-06DC-8BC72B416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82D35-58A8-E700-1177-C999BE81F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070" y="5025152"/>
            <a:ext cx="8751336" cy="421919"/>
          </a:xfrm>
        </p:spPr>
        <p:txBody>
          <a:bodyPr>
            <a:noAutofit/>
          </a:bodyPr>
          <a:lstStyle/>
          <a:p>
            <a:r>
              <a:rPr lang="en-US" altLang="en-US" sz="1800" dirty="0">
                <a:latin typeface="Times New Roman" panose="02020603050405020304" pitchFamily="18" charset="0"/>
                <a:ea typeface="Graphik"/>
                <a:cs typeface="Times New Roman" panose="02020603050405020304" pitchFamily="18" charset="0"/>
                <a:sym typeface="Graphik"/>
              </a:rPr>
              <a:t>We are seeing an accuracy of 91.26%% with the KNN classifier.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2FFA21-F5D6-23DA-371E-280D348C6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70" y="618517"/>
            <a:ext cx="10776155" cy="420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37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344D8-8F76-9D51-7F92-D84F74FE4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5349373" cy="640012"/>
          </a:xfrm>
        </p:spPr>
        <p:txBody>
          <a:bodyPr/>
          <a:lstStyle/>
          <a:p>
            <a:r>
              <a:rPr lang="en-US" altLang="en-US" sz="3600" dirty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rPr>
              <a:t>Decision Tree Algorithm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771501-DFC3-AF31-C50C-565842167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0819" y="1560846"/>
            <a:ext cx="6067129" cy="3876393"/>
          </a:xfrm>
        </p:spPr>
        <p:txBody>
          <a:bodyPr/>
          <a:lstStyle/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2000" dirty="0">
                <a:latin typeface="Graphik"/>
                <a:ea typeface="Graphik"/>
                <a:cs typeface="Graphik"/>
                <a:sym typeface="Graphik"/>
              </a:rPr>
              <a:t>In this algorithm, we create a tree structure/model to predict a target variable.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2000" dirty="0">
                <a:latin typeface="Graphik"/>
                <a:ea typeface="Graphik"/>
                <a:cs typeface="Graphik"/>
                <a:sym typeface="Graphik"/>
              </a:rPr>
              <a:t>The main data is divided into sub-data called sub-trees and check the purity of the sub-tree.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2000" dirty="0">
                <a:latin typeface="Graphik"/>
                <a:ea typeface="Graphik"/>
                <a:cs typeface="Graphik"/>
                <a:sym typeface="Graphik"/>
              </a:rPr>
              <a:t>We calculate entropy at each level.</a:t>
            </a:r>
          </a:p>
          <a:p>
            <a:pPr marL="744538" indent="-744538" algn="l" eaLnBrk="1" hangingPunct="1">
              <a:spcBef>
                <a:spcPct val="0"/>
              </a:spcBef>
              <a:buClr>
                <a:srgbClr val="000000"/>
              </a:buClr>
              <a:buSzPct val="100000"/>
              <a:buFontTx/>
              <a:buChar char="•"/>
            </a:pPr>
            <a:r>
              <a:rPr lang="en-US" altLang="en-US" sz="2000" dirty="0">
                <a:latin typeface="Graphik"/>
                <a:ea typeface="Graphik"/>
                <a:cs typeface="Graphik"/>
                <a:sym typeface="Graphik"/>
              </a:rPr>
              <a:t>We also calculated the information gain and compare the results for each subtree and make a decision on taking a decision on the given input/test data.</a:t>
            </a:r>
          </a:p>
          <a:p>
            <a:endParaRPr lang="en-US" dirty="0"/>
          </a:p>
        </p:txBody>
      </p:sp>
      <p:pic>
        <p:nvPicPr>
          <p:cNvPr id="6" name="Picture 5" descr="A diagram of a decision tree&#10;&#10;Description automatically generated with low confidence">
            <a:extLst>
              <a:ext uri="{FF2B5EF4-FFF2-40B4-BE49-F238E27FC236}">
                <a16:creationId xmlns:a16="http://schemas.microsoft.com/office/drawing/2014/main" id="{3E25884C-CBE1-D454-271E-BCC1005AA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932" y="1812202"/>
            <a:ext cx="4533483" cy="261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7372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rgbClr val="000000"/>
      </a:dk1>
      <a:lt1>
        <a:srgbClr val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1013</Words>
  <Application>Microsoft Office PowerPoint</Application>
  <PresentationFormat>Widescreen</PresentationFormat>
  <Paragraphs>79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Times New Roman</vt:lpstr>
      <vt:lpstr>Helvetica Neue</vt:lpstr>
      <vt:lpstr>Graphik Medium</vt:lpstr>
      <vt:lpstr>Arial</vt:lpstr>
      <vt:lpstr>Graphik</vt:lpstr>
      <vt:lpstr>Calibri</vt:lpstr>
      <vt:lpstr>Twentieth Century</vt:lpstr>
      <vt:lpstr>Droplet</vt:lpstr>
      <vt:lpstr>BREAST CANCER PREDICTION USING MACHINE LEARNING ALGORITHMS</vt:lpstr>
      <vt:lpstr>ROLES AND RESPONSIBILITIES</vt:lpstr>
      <vt:lpstr>MOTIVATION</vt:lpstr>
      <vt:lpstr>OBJECTIVES</vt:lpstr>
      <vt:lpstr>RELATED WORK:</vt:lpstr>
      <vt:lpstr>Problem statement</vt:lpstr>
      <vt:lpstr>K-Nearing Neighbors Algorithm</vt:lpstr>
      <vt:lpstr>PowerPoint Presentation</vt:lpstr>
      <vt:lpstr>Decision Tree Algorithm</vt:lpstr>
      <vt:lpstr>PowerPoint Presentation</vt:lpstr>
      <vt:lpstr>LOGISTIC REGRESSION</vt:lpstr>
      <vt:lpstr>PowerPoint Presentation</vt:lpstr>
      <vt:lpstr>Support Vector Machine (SVM)</vt:lpstr>
      <vt:lpstr>PowerPoint Presentation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BREAST CANCER PREDICTION USING MACHINE LEARNING ALGORITHMS</dc:title>
  <cp:lastModifiedBy>RamEsh CheDurI</cp:lastModifiedBy>
  <cp:revision>9</cp:revision>
  <dcterms:modified xsi:type="dcterms:W3CDTF">2023-06-20T00:38:25Z</dcterms:modified>
</cp:coreProperties>
</file>